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724" r:id="rId2"/>
  </p:sldMasterIdLst>
  <p:notesMasterIdLst>
    <p:notesMasterId r:id="rId40"/>
  </p:notesMasterIdLst>
  <p:sldIdLst>
    <p:sldId id="256" r:id="rId3"/>
    <p:sldId id="2928" r:id="rId4"/>
    <p:sldId id="3107" r:id="rId5"/>
    <p:sldId id="976" r:id="rId6"/>
    <p:sldId id="3106" r:id="rId7"/>
    <p:sldId id="3061" r:id="rId8"/>
    <p:sldId id="3034" r:id="rId9"/>
    <p:sldId id="3098" r:id="rId10"/>
    <p:sldId id="3097" r:id="rId11"/>
    <p:sldId id="3099" r:id="rId12"/>
    <p:sldId id="3100" r:id="rId13"/>
    <p:sldId id="3101" r:id="rId14"/>
    <p:sldId id="3103" r:id="rId15"/>
    <p:sldId id="3084" r:id="rId16"/>
    <p:sldId id="3102" r:id="rId17"/>
    <p:sldId id="3042" r:id="rId18"/>
    <p:sldId id="3063" r:id="rId19"/>
    <p:sldId id="3089" r:id="rId20"/>
    <p:sldId id="3090" r:id="rId21"/>
    <p:sldId id="3074" r:id="rId22"/>
    <p:sldId id="3073" r:id="rId23"/>
    <p:sldId id="3071" r:id="rId24"/>
    <p:sldId id="3072" r:id="rId25"/>
    <p:sldId id="3070" r:id="rId26"/>
    <p:sldId id="3080" r:id="rId27"/>
    <p:sldId id="3078" r:id="rId28"/>
    <p:sldId id="909" r:id="rId29"/>
    <p:sldId id="3062" r:id="rId30"/>
    <p:sldId id="3013" r:id="rId31"/>
    <p:sldId id="968" r:id="rId32"/>
    <p:sldId id="944" r:id="rId33"/>
    <p:sldId id="3091" r:id="rId34"/>
    <p:sldId id="3096" r:id="rId35"/>
    <p:sldId id="3104" r:id="rId36"/>
    <p:sldId id="3105" r:id="rId37"/>
    <p:sldId id="3095" r:id="rId38"/>
    <p:sldId id="1059" r:id="rId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Lst>
        </p14:section>
        <p14:section name="Setting Context" id="{0ECCEF67-76F1-3841-A483-2AB9B0BB6278}">
          <p14:sldIdLst>
            <p14:sldId id="2928"/>
            <p14:sldId id="3107"/>
            <p14:sldId id="976"/>
            <p14:sldId id="3106"/>
            <p14:sldId id="3061"/>
            <p14:sldId id="3034"/>
            <p14:sldId id="3098"/>
            <p14:sldId id="3097"/>
            <p14:sldId id="3099"/>
            <p14:sldId id="3100"/>
            <p14:sldId id="3101"/>
            <p14:sldId id="3103"/>
            <p14:sldId id="3084"/>
            <p14:sldId id="3102"/>
            <p14:sldId id="3042"/>
            <p14:sldId id="3063"/>
            <p14:sldId id="3089"/>
            <p14:sldId id="3090"/>
            <p14:sldId id="3074"/>
            <p14:sldId id="3073"/>
            <p14:sldId id="3071"/>
            <p14:sldId id="3072"/>
            <p14:sldId id="3070"/>
            <p14:sldId id="3080"/>
            <p14:sldId id="3078"/>
            <p14:sldId id="909"/>
          </p14:sldIdLst>
        </p14:section>
        <p14:section name="Goal: It is all in name space management (NsM)" id="{AC1DDEB5-434A-9946-8E04-9196DB0392ED}">
          <p14:sldIdLst>
            <p14:sldId id="3062"/>
            <p14:sldId id="3013"/>
            <p14:sldId id="968"/>
          </p14:sldIdLst>
        </p14:section>
        <p14:section name="Criteria: It is necessary to separate Specification from Implementatino" id="{C192D0C4-A887-B343-AB3D-7601471A4357}">
          <p14:sldIdLst>
            <p14:sldId id="944"/>
          </p14:sldIdLst>
        </p14:section>
        <p14:section name="Output: A generic format of Names (Computable Names)" id="{AE21F17E-472C-3B47-B65D-C1DA71B50E50}">
          <p14:sldIdLst/>
        </p14:section>
        <p14:section name="Process: the Operational Strategies" id="{44570EC8-1AFD-7844-ADEE-6037973E1F44}">
          <p14:sldIdLst/>
        </p14:section>
        <p14:section name="Inputs: Known Methods and Tools" id="{6DC8336C-6B08-A140-B7B1-95CEF5B7EBF0}">
          <p14:sldIdLst>
            <p14:sldId id="3091"/>
            <p14:sldId id="3096"/>
            <p14:sldId id="3104"/>
            <p14:sldId id="3105"/>
            <p14:sldId id="3095"/>
          </p14:sldIdLst>
        </p14:section>
        <p14:section name="Boundary Conditions: What other things to think about?" id="{04012223-BCD6-D741-91E1-5C4BB5769C32}">
          <p14:sldIdLst>
            <p14:sldId id="10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9214"/>
  </p:normalViewPr>
  <p:slideViewPr>
    <p:cSldViewPr snapToGrid="0">
      <p:cViewPr varScale="1">
        <p:scale>
          <a:sx n="136" d="100"/>
          <a:sy n="136" d="100"/>
        </p:scale>
        <p:origin x="216" y="49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781505"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Normal Science</a:t>
          </a:r>
        </a:p>
      </dsp:txBody>
      <dsp:txXfrm>
        <a:off x="1781505" y="15186"/>
        <a:ext cx="515477" cy="515477"/>
      </dsp:txXfrm>
    </dsp:sp>
    <dsp:sp modelId="{C3A2FB52-DAE4-1342-973F-1F1A9B44189F}">
      <dsp:nvSpPr>
        <dsp:cNvPr id="0" name=""/>
        <dsp:cNvSpPr/>
      </dsp:nvSpPr>
      <dsp:spPr>
        <a:xfrm>
          <a:off x="566731" y="10"/>
          <a:ext cx="1935424" cy="1935424"/>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093489"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a:t>
          </a:r>
        </a:p>
        <a:p>
          <a:pPr marL="0" lvl="0" indent="0" algn="ctr" defTabSz="355600">
            <a:lnSpc>
              <a:spcPct val="90000"/>
            </a:lnSpc>
            <a:spcBef>
              <a:spcPct val="0"/>
            </a:spcBef>
            <a:spcAft>
              <a:spcPct val="35000"/>
            </a:spcAft>
            <a:buNone/>
          </a:pPr>
          <a:r>
            <a:rPr lang="en-US" sz="800" kern="1200" dirty="0"/>
            <a:t>Drift</a:t>
          </a:r>
        </a:p>
      </dsp:txBody>
      <dsp:txXfrm>
        <a:off x="2093489" y="975374"/>
        <a:ext cx="515477" cy="515477"/>
      </dsp:txXfrm>
    </dsp:sp>
    <dsp:sp modelId="{43E86D08-C1F7-E644-8F62-6252305C9975}">
      <dsp:nvSpPr>
        <dsp:cNvPr id="0" name=""/>
        <dsp:cNvSpPr/>
      </dsp:nvSpPr>
      <dsp:spPr>
        <a:xfrm>
          <a:off x="566731" y="10"/>
          <a:ext cx="1935424" cy="1935424"/>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276704" y="1568802"/>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Crisis</a:t>
          </a:r>
        </a:p>
      </dsp:txBody>
      <dsp:txXfrm>
        <a:off x="1276704" y="1568802"/>
        <a:ext cx="515477" cy="515477"/>
      </dsp:txXfrm>
    </dsp:sp>
    <dsp:sp modelId="{31E129FE-E5D5-FB46-BD01-1F01A59E0FE8}">
      <dsp:nvSpPr>
        <dsp:cNvPr id="0" name=""/>
        <dsp:cNvSpPr/>
      </dsp:nvSpPr>
      <dsp:spPr>
        <a:xfrm>
          <a:off x="566731" y="10"/>
          <a:ext cx="1935424" cy="1935424"/>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59920"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Revolution</a:t>
          </a:r>
        </a:p>
      </dsp:txBody>
      <dsp:txXfrm>
        <a:off x="459920" y="975374"/>
        <a:ext cx="515477" cy="515477"/>
      </dsp:txXfrm>
    </dsp:sp>
    <dsp:sp modelId="{5B9DFB95-D16C-764A-A5DB-81AC099630B9}">
      <dsp:nvSpPr>
        <dsp:cNvPr id="0" name=""/>
        <dsp:cNvSpPr/>
      </dsp:nvSpPr>
      <dsp:spPr>
        <a:xfrm>
          <a:off x="566731" y="10"/>
          <a:ext cx="1935424" cy="1935424"/>
        </a:xfrm>
        <a:prstGeom prst="circularArrow">
          <a:avLst>
            <a:gd name="adj1" fmla="val 5194"/>
            <a:gd name="adj2" fmla="val 335435"/>
            <a:gd name="adj3" fmla="val 12300034"/>
            <a:gd name="adj4" fmla="val 10769374"/>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71904"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rgbClr val="FF0000"/>
              </a:solidFill>
            </a:rPr>
            <a:t>Paradigm</a:t>
          </a:r>
        </a:p>
        <a:p>
          <a:pPr marL="0" lvl="0" indent="0" algn="ctr" defTabSz="355600">
            <a:lnSpc>
              <a:spcPct val="90000"/>
            </a:lnSpc>
            <a:spcBef>
              <a:spcPct val="0"/>
            </a:spcBef>
            <a:spcAft>
              <a:spcPct val="35000"/>
            </a:spcAft>
            <a:buNone/>
          </a:pPr>
          <a:r>
            <a:rPr lang="en-US" sz="800" kern="1200" dirty="0"/>
            <a:t>Change</a:t>
          </a:r>
        </a:p>
      </dsp:txBody>
      <dsp:txXfrm>
        <a:off x="771904" y="15186"/>
        <a:ext cx="515477" cy="515477"/>
      </dsp:txXfrm>
    </dsp:sp>
    <dsp:sp modelId="{7605BA16-B350-D749-B40A-7CCE0102499D}">
      <dsp:nvSpPr>
        <dsp:cNvPr id="0" name=""/>
        <dsp:cNvSpPr/>
      </dsp:nvSpPr>
      <dsp:spPr>
        <a:xfrm>
          <a:off x="566731" y="10"/>
          <a:ext cx="1935424" cy="1935424"/>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6088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367277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10446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50668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89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17422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6188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2241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1357775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722767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8701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16857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52786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499864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221287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858853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321670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139972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5936207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119109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84445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521877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330453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369900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555166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064301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811024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88353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89019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561762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3081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510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112531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72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02299400"/>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youtu.be/eqJqhA8HSJ0"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diagramLayout" Target="../diagrams/layout1.xml"/><Relationship Id="rId11" Type="http://schemas.openxmlformats.org/officeDocument/2006/relationships/image" Target="../media/image27.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26.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absint.com/ait/slides/7.ht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iJ7V1KXJpsE?t=111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en.wikipedia.org/wiki/Original_position" TargetMode="Externa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hyperlink" Target="https://en.wikipedia.org/wiki/Stuart_Kauffman" TargetMode="Externa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hyperlink" Target="https://en.wikipedia.org/wiki/Stuart_Kauffman" TargetMode="External"/><Relationship Id="rId7"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en.wikipedia.org/wiki/Origin_of_life" TargetMode="External"/><Relationship Id="rId5" Type="http://schemas.openxmlformats.org/officeDocument/2006/relationships/image" Target="../media/image77.png"/><Relationship Id="rId10" Type="http://schemas.openxmlformats.org/officeDocument/2006/relationships/hyperlink" Target="https://en.wikipedia.org/wiki/Complex_system" TargetMode="External"/><Relationship Id="rId4" Type="http://schemas.openxmlformats.org/officeDocument/2006/relationships/image" Target="../media/image39.jpeg"/><Relationship Id="rId9" Type="http://schemas.openxmlformats.org/officeDocument/2006/relationships/hyperlink" Target="https://en.wikipedia.org/wiki/Theoretical_biolog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youtu.be/RQW3zC5QaY4?t=91"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youtu.be/7Cgpfw4z8cw?t=5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hyperlink" Target="http://verses.io/"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outu.be/t4H6hdvB9iQ?t=27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AWvsXxDtEkU"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3.xml"/><Relationship Id="rId3" Type="http://schemas.openxmlformats.org/officeDocument/2006/relationships/diagramLayout" Target="../diagrams/layout2.xml"/><Relationship Id="rId7" Type="http://schemas.openxmlformats.org/officeDocument/2006/relationships/image" Target="../media/image48.png"/><Relationship Id="rId12" Type="http://schemas.openxmlformats.org/officeDocument/2006/relationships/diagramQuickStyle" Target="../diagrams/quickStyle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Layout" Target="../diagrams/layout3.xml"/><Relationship Id="rId5" Type="http://schemas.openxmlformats.org/officeDocument/2006/relationships/diagramColors" Target="../diagrams/colors2.xml"/><Relationship Id="rId10" Type="http://schemas.openxmlformats.org/officeDocument/2006/relationships/diagramData" Target="../diagrams/data3.xml"/><Relationship Id="rId4" Type="http://schemas.openxmlformats.org/officeDocument/2006/relationships/diagramQuickStyle" Target="../diagrams/quickStyle2.xml"/><Relationship Id="rId9" Type="http://schemas.openxmlformats.org/officeDocument/2006/relationships/image" Target="../media/image49.png"/><Relationship Id="rId14" Type="http://schemas.microsoft.com/office/2007/relationships/diagramDrawing" Target="../diagrams/drawing3.xml"/></Relationships>
</file>

<file path=ppt/slides/_rels/slide31.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56.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50.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55.jpeg"/><Relationship Id="rId2" Type="http://schemas.openxmlformats.org/officeDocument/2006/relationships/diagramData" Target="../diagrams/data4.xml"/><Relationship Id="rId16" Type="http://schemas.openxmlformats.org/officeDocument/2006/relationships/image" Target="../media/image53.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52.png"/><Relationship Id="rId23" Type="http://schemas.openxmlformats.org/officeDocument/2006/relationships/image" Target="../media/image54.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51.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58.jpeg"/><Relationship Id="rId4" Type="http://schemas.openxmlformats.org/officeDocument/2006/relationships/diagramLayout" Target="../diagrams/layout8.xml"/><Relationship Id="rId9" Type="http://schemas.openxmlformats.org/officeDocument/2006/relationships/hyperlink" Target="https://masprigell.wordpress.com/2007/09/10/7-habits-of-highly-effective-people-and-the-8th-habi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youtu.be/O4XbKEi10Ao?t=805" TargetMode="Externa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hyperlink" Target="https://masprigell.wordpress.com/2007/09/10/7-habits-of-highly-effective-people-and-the-8th-habi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youtu.be/cP0I9w2coGU?t=95"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3VQ382QG-y4?t=2195"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3VQ382QG-y4?t=219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youtu.be/YScIPA8RbVE?t=170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hyperlink" Target="https://iep.utm.edu/curry/" TargetMode="External"/><Relationship Id="rId1" Type="http://schemas.openxmlformats.org/officeDocument/2006/relationships/slideLayout" Target="../slideLayouts/slideLayout2.xml"/><Relationship Id="rId6" Type="http://schemas.openxmlformats.org/officeDocument/2006/relationships/hyperlink" Target="https://en.wikipedia.org/wiki/George_David_Birkhoff" TargetMode="External"/><Relationship Id="rId5" Type="http://schemas.openxmlformats.org/officeDocument/2006/relationships/image" Target="../media/image11.jpeg"/><Relationship Id="rId4" Type="http://schemas.openxmlformats.org/officeDocument/2006/relationships/hyperlink" Target="https://en.wikipedia.org/wiki/Garrett_Birkhof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18.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17.jpeg"/><Relationship Id="rId4" Type="http://schemas.openxmlformats.org/officeDocument/2006/relationships/image" Target="../media/image14.jpeg"/><Relationship Id="rId9" Type="http://schemas.openxmlformats.org/officeDocument/2006/relationships/hyperlink" Target="https://www.facebook.com/CardinalLad/photos/a.674107509275250/1027520317267299/?type=1&amp;thea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Preparing for Final Presentation</a:t>
            </a:r>
            <a:br>
              <a:rPr lang="en-US" sz="2400" dirty="0"/>
            </a:br>
            <a:r>
              <a:rPr lang="en-US" sz="2400" dirty="0"/>
              <a:t>Week 14</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0" y="2957717"/>
            <a:ext cx="6360459" cy="2031325"/>
          </a:xfrm>
          <a:prstGeom prst="rect">
            <a:avLst/>
          </a:prstGeom>
          <a:noFill/>
        </p:spPr>
        <p:txBody>
          <a:bodyPr wrap="square" rtlCol="0">
            <a:spAutoFit/>
          </a:bodyPr>
          <a:lstStyle/>
          <a:p>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3"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5" y="2610845"/>
            <a:ext cx="2007281" cy="307777"/>
          </a:xfrm>
          <a:prstGeom prst="rect">
            <a:avLst/>
          </a:prstGeom>
          <a:noFill/>
        </p:spPr>
        <p:txBody>
          <a:bodyPr wrap="none" rtlCol="0">
            <a:spAutoFit/>
          </a:bodyPr>
          <a:lstStyle/>
          <a:p>
            <a:pPr algn="ctr"/>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2" y="1043051"/>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7" y="2596876"/>
            <a:ext cx="1479892" cy="307777"/>
          </a:xfrm>
          <a:prstGeom prst="rect">
            <a:avLst/>
          </a:prstGeom>
          <a:noFill/>
        </p:spPr>
        <p:txBody>
          <a:bodyPr wrap="none" rtlCol="0">
            <a:spAutoFit/>
          </a:bodyPr>
          <a:lstStyle/>
          <a:p>
            <a:pPr algn="ctr"/>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0" y="1801523"/>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2" y="1493746"/>
            <a:ext cx="2432077" cy="307777"/>
          </a:xfrm>
          <a:prstGeom prst="rect">
            <a:avLst/>
          </a:prstGeom>
          <a:noFill/>
        </p:spPr>
        <p:txBody>
          <a:bodyPr wrap="none" rtlCol="0">
            <a:spAutoFit/>
          </a:bodyPr>
          <a:lstStyle/>
          <a:p>
            <a:pPr algn="ctr"/>
            <a:r>
              <a:rPr lang="en-US" dirty="0"/>
              <a:t>Tries to convince each other</a:t>
            </a:r>
            <a:endParaRPr lang="en-TW" dirty="0"/>
          </a:p>
        </p:txBody>
      </p:sp>
    </p:spTree>
    <p:extLst>
      <p:ext uri="{BB962C8B-B14F-4D97-AF65-F5344CB8AC3E}">
        <p14:creationId xmlns:p14="http://schemas.microsoft.com/office/powerpoint/2010/main" val="13721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0" y="3803592"/>
            <a:ext cx="6864724" cy="1169551"/>
          </a:xfrm>
          <a:prstGeom prst="rect">
            <a:avLst/>
          </a:prstGeom>
          <a:noFill/>
        </p:spPr>
        <p:txBody>
          <a:bodyPr wrap="square" rtlCol="0">
            <a:spAutoFit/>
          </a:bodyPr>
          <a:lstStyle/>
          <a:p>
            <a:pPr lvl="0" algn="just" eaLnBrk="0" fontAlgn="base" hangingPunct="0">
              <a:spcBef>
                <a:spcPct val="0"/>
              </a:spcBef>
              <a:spcAft>
                <a:spcPct val="0"/>
              </a:spcAft>
              <a:buClrTx/>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solidFill>
                <a:schemeClr val="tx1"/>
              </a:solidFill>
              <a:latin typeface="Arial" panose="020B0604020202020204" pitchFamily="34" charset="0"/>
            </a:endParaRP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3"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5" y="2979119"/>
            <a:ext cx="2007281" cy="307777"/>
          </a:xfrm>
          <a:prstGeom prst="rect">
            <a:avLst/>
          </a:prstGeom>
          <a:noFill/>
        </p:spPr>
        <p:txBody>
          <a:bodyPr wrap="none" rtlCol="0">
            <a:spAutoFit/>
          </a:bodyPr>
          <a:lstStyle/>
          <a:p>
            <a:pPr algn="ctr"/>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699" cy="307777"/>
          </a:xfrm>
          <a:prstGeom prst="rect">
            <a:avLst/>
          </a:prstGeom>
          <a:noFill/>
        </p:spPr>
        <p:txBody>
          <a:bodyPr wrap="none" rtlCol="0">
            <a:spAutoFit/>
          </a:bodyPr>
          <a:lstStyle/>
          <a:p>
            <a:pPr algn="ctr"/>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0" y="1817919"/>
            <a:ext cx="2642070" cy="307777"/>
          </a:xfrm>
          <a:prstGeom prst="rect">
            <a:avLst/>
          </a:prstGeom>
          <a:noFill/>
        </p:spPr>
        <p:txBody>
          <a:bodyPr wrap="none" rtlCol="0">
            <a:spAutoFit/>
          </a:bodyPr>
          <a:lstStyle/>
          <a:p>
            <a:pPr algn="ctr"/>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0" y="1399585"/>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Tree>
    <p:extLst>
      <p:ext uri="{BB962C8B-B14F-4D97-AF65-F5344CB8AC3E}">
        <p14:creationId xmlns:p14="http://schemas.microsoft.com/office/powerpoint/2010/main" val="653293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0" y="1202900"/>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49"/>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6" y="4663216"/>
            <a:ext cx="6864724" cy="307777"/>
          </a:xfrm>
          <a:prstGeom prst="rect">
            <a:avLst/>
          </a:prstGeom>
          <a:noFill/>
        </p:spPr>
        <p:txBody>
          <a:bodyPr wrap="square" rtlCol="0">
            <a:spAutoFit/>
          </a:bodyPr>
          <a:lstStyle/>
          <a:p>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7" cy="523220"/>
          </a:xfrm>
          <a:prstGeom prst="rect">
            <a:avLst/>
          </a:prstGeom>
          <a:noFill/>
        </p:spPr>
        <p:txBody>
          <a:bodyPr wrap="none" rtlCol="0">
            <a:spAutoFit/>
          </a:bodyPr>
          <a:lstStyle/>
          <a:p>
            <a:pPr algn="ctr"/>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2029335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7"/>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7"/>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6" y="4663216"/>
            <a:ext cx="6864724" cy="307777"/>
          </a:xfrm>
          <a:prstGeom prst="rect">
            <a:avLst/>
          </a:prstGeom>
          <a:noFill/>
        </p:spPr>
        <p:txBody>
          <a:bodyPr wrap="square" rtlCol="0">
            <a:spAutoFit/>
          </a:bodyPr>
          <a:lstStyle/>
          <a:p>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4" y="1408729"/>
            <a:ext cx="8328991" cy="2462213"/>
          </a:xfrm>
          <a:prstGeom prst="rect">
            <a:avLst/>
          </a:prstGeom>
          <a:noFill/>
        </p:spPr>
        <p:txBody>
          <a:bodyPr wrap="square" rtlCol="0">
            <a:spAutoFit/>
          </a:bodyPr>
          <a:lstStyle/>
          <a:p>
            <a:pPr lvl="0" algn="just" eaLnBrk="0" fontAlgn="base" hangingPunct="0">
              <a:spcBef>
                <a:spcPct val="0"/>
              </a:spcBef>
              <a:spcAft>
                <a:spcPct val="0"/>
              </a:spcAft>
              <a:buClrTx/>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80209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3" y="1842331"/>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3"/>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Energy</a:t>
            </a:r>
          </a:p>
          <a:p>
            <a:pPr algn="ctr"/>
            <a:r>
              <a:rPr lang="en-TW" dirty="0"/>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6"/>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4" y="2184143"/>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5" y="2807674"/>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69"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7" y="2790587"/>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2"/>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Bio Diversity</a:t>
            </a:r>
          </a:p>
          <a:p>
            <a:pPr algn="ctr"/>
            <a:r>
              <a:rPr lang="en-TW" dirty="0"/>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6" y="3656101"/>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39" y="3655788"/>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7" y="2327765"/>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6"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7"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1"/>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1" y="3077831"/>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7"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5" y="3947570"/>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8" y="4581038"/>
            <a:ext cx="1854995" cy="307777"/>
          </a:xfrm>
          <a:prstGeom prst="rect">
            <a:avLst/>
          </a:prstGeom>
          <a:noFill/>
        </p:spPr>
        <p:txBody>
          <a:bodyPr wrap="none" rtlCol="0">
            <a:spAutoFit/>
          </a:bodyPr>
          <a:lstStyle/>
          <a:p>
            <a:r>
              <a:rPr lang="en-TW" dirty="0"/>
              <a:t>Learning and Growth</a:t>
            </a:r>
          </a:p>
        </p:txBody>
      </p:sp>
    </p:spTree>
    <p:extLst>
      <p:ext uri="{BB962C8B-B14F-4D97-AF65-F5344CB8AC3E}">
        <p14:creationId xmlns:p14="http://schemas.microsoft.com/office/powerpoint/2010/main" val="2516872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4" y="1041094"/>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7" y="4759358"/>
            <a:ext cx="5338483" cy="307777"/>
          </a:xfrm>
          <a:prstGeom prst="rect">
            <a:avLst/>
          </a:prstGeom>
          <a:noFill/>
        </p:spPr>
        <p:txBody>
          <a:bodyPr wrap="square" rtlCol="0">
            <a:spAutoFit/>
          </a:bodyPr>
          <a:lstStyle/>
          <a:p>
            <a:pPr algn="ctr"/>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830546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6" y="246827"/>
            <a:ext cx="644118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Lambda-Calculus is an Ouroboros</a:t>
            </a:r>
            <a:endParaRPr kumimoji="0" lang="en-US" sz="3600" b="0" i="0" u="none" strike="noStrike" kern="0" cap="none" spc="0" normalizeH="0" baseline="0" noProof="0" dirty="0">
              <a:ln>
                <a:noFill/>
              </a:ln>
              <a:solidFill>
                <a:schemeClr val="tx1"/>
              </a:solidFill>
              <a:effectLst/>
              <a:uLnTx/>
              <a:uFillTx/>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16</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5" y="2901143"/>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1" y="1036500"/>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2"/>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900"/>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3" y="3032069"/>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6927441" y="2783870"/>
            <a:ext cx="1428435" cy="276999"/>
            <a:chOff x="6927441" y="2783870"/>
            <a:chExt cx="1428435"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724613"/>
              <a:ext cx="121700" cy="515608"/>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8" y="2783870"/>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Paradigm shifting concepts </a:t>
              </a:r>
            </a:p>
            <a:p>
              <a:pPr marL="0" marR="0" indent="0" algn="ctr" defTabSz="914400" rtl="0" fontAlgn="auto" latinLnBrk="0" hangingPunct="0">
                <a:lnSpc>
                  <a:spcPct val="100000"/>
                </a:lnSpc>
                <a:spcBef>
                  <a:spcPts val="0"/>
                </a:spcBef>
                <a:spcAft>
                  <a:spcPts val="0"/>
                </a:spcAft>
                <a:buClrTx/>
                <a:buSzTx/>
                <a:buFontTx/>
                <a:buNone/>
                <a:tabLst/>
              </a:pPr>
              <a:r>
                <a:rPr lang="en-US" sz="600" dirty="0">
                  <a:solidFill>
                    <a:schemeClr val="tx1"/>
                  </a:solidFill>
                  <a:latin typeface="+mj-lt"/>
                  <a:ea typeface="+mj-ea"/>
                  <a:cs typeface="+mj-cs"/>
                </a:rPr>
                <a:t>a</a:t>
              </a:r>
              <a:r>
                <a:rPr kumimoji="0" lang="en-TW" sz="600" b="0" i="0" u="none" strike="noStrike" cap="none" spc="0" normalizeH="0" baseline="0" dirty="0">
                  <a:ln>
                    <a:noFill/>
                  </a:ln>
                  <a:solidFill>
                    <a:schemeClr val="tx1"/>
                  </a:solidFill>
                  <a:effectLst/>
                  <a:uFillTx/>
                  <a:latin typeface="+mj-lt"/>
                  <a:ea typeface="+mj-ea"/>
                  <a:cs typeface="+mj-cs"/>
                  <a:sym typeface="Arial"/>
                </a:rPr>
                <a:t>nd</a:t>
              </a:r>
            </a:p>
            <a:p>
              <a:pPr marL="0" marR="0" indent="0" algn="ctr" defTabSz="914400" rtl="0" fontAlgn="auto" latinLnBrk="0" hangingPunct="0">
                <a:lnSpc>
                  <a:spcPct val="100000"/>
                </a:lnSpc>
                <a:spcBef>
                  <a:spcPts val="0"/>
                </a:spcBef>
                <a:spcAft>
                  <a:spcPts val="0"/>
                </a:spcAft>
                <a:buClrTx/>
                <a:buSzTx/>
                <a:buFontTx/>
                <a:buNone/>
                <a:tabLst/>
              </a:pPr>
              <a:r>
                <a:rPr kumimoji="0" lang="en-TW" sz="600" b="0" i="0" u="none" strike="noStrike" cap="none" spc="0" normalizeH="0" baseline="0" dirty="0">
                  <a:ln>
                    <a:noFill/>
                  </a:ln>
                  <a:solidFill>
                    <a:schemeClr val="tx1"/>
                  </a:solidFill>
                  <a:effectLst/>
                  <a:uFillTx/>
                  <a:latin typeface="+mj-lt"/>
                  <a:ea typeface="+mj-ea"/>
                  <a:cs typeface="+mj-cs"/>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7" y="3385742"/>
            <a:ext cx="1222385" cy="954107"/>
          </a:xfrm>
          <a:prstGeom prst="rect">
            <a:avLst/>
          </a:prstGeom>
          <a:noFill/>
        </p:spPr>
        <p:txBody>
          <a:bodyPr wrap="square" rtlCol="0">
            <a:spAutoFit/>
          </a:bodyPr>
          <a:lstStyle/>
          <a:p>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1" y="2285013"/>
            <a:ext cx="4118235" cy="215444"/>
          </a:xfrm>
          <a:prstGeom prst="rect">
            <a:avLst/>
          </a:prstGeom>
          <a:noFill/>
        </p:spPr>
        <p:txBody>
          <a:bodyPr wrap="square" rtlCol="0">
            <a:spAutoFit/>
          </a:bodyPr>
          <a:lstStyle/>
          <a:p>
            <a:pPr algn="ctr"/>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r>
              <a:rPr lang="en-TW" sz="800" dirty="0"/>
              <a:t>Backus-Naur Form provides a way to customize the “concrete syntax” of formal languages.</a:t>
            </a:r>
          </a:p>
        </p:txBody>
      </p:sp>
    </p:spTree>
    <p:extLst>
      <p:ext uri="{BB962C8B-B14F-4D97-AF65-F5344CB8AC3E}">
        <p14:creationId xmlns:p14="http://schemas.microsoft.com/office/powerpoint/2010/main" val="2915934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8716" y="1619730"/>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39717FBB-CB4A-ED43-8F33-6038C8C077CA}"/>
              </a:ext>
            </a:extLst>
          </p:cNvPr>
          <p:cNvPicPr>
            <a:picLocks noChangeAspect="1"/>
          </p:cNvPicPr>
          <p:nvPr/>
        </p:nvPicPr>
        <p:blipFill>
          <a:blip r:embed="rId5"/>
          <a:stretch>
            <a:fillRect/>
          </a:stretch>
        </p:blipFill>
        <p:spPr>
          <a:xfrm>
            <a:off x="451414" y="927575"/>
            <a:ext cx="5646398" cy="4129242"/>
          </a:xfrm>
          <a:prstGeom prst="rect">
            <a:avLst/>
          </a:prstGeom>
        </p:spPr>
      </p:pic>
      <p:sp>
        <p:nvSpPr>
          <p:cNvPr id="7" name="TextBox 6">
            <a:extLst>
              <a:ext uri="{FF2B5EF4-FFF2-40B4-BE49-F238E27FC236}">
                <a16:creationId xmlns:a16="http://schemas.microsoft.com/office/drawing/2014/main" id="{DA3DAE21-8D9C-C240-961B-A47B1F7DBC4C}"/>
              </a:ext>
            </a:extLst>
          </p:cNvPr>
          <p:cNvSpPr txBox="1"/>
          <p:nvPr/>
        </p:nvSpPr>
        <p:spPr>
          <a:xfrm>
            <a:off x="6194094" y="3502913"/>
            <a:ext cx="2949906" cy="1384995"/>
          </a:xfrm>
          <a:prstGeom prst="rect">
            <a:avLst/>
          </a:prstGeom>
          <a:noFill/>
        </p:spPr>
        <p:txBody>
          <a:bodyPr wrap="square" rtlCol="0">
            <a:spAutoFit/>
          </a:bodyPr>
          <a:lstStyle/>
          <a:p>
            <a:r>
              <a:rPr lang="en-TW" dirty="0"/>
              <a:t>You may think of different colors represent different “intervals”. Where intervals are representable as bounded regions mathematically modeled as Lattices or Posets..</a:t>
            </a:r>
          </a:p>
        </p:txBody>
      </p:sp>
    </p:spTree>
    <p:extLst>
      <p:ext uri="{BB962C8B-B14F-4D97-AF65-F5344CB8AC3E}">
        <p14:creationId xmlns:p14="http://schemas.microsoft.com/office/powerpoint/2010/main" val="51513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1609" y="246827"/>
            <a:ext cx="498085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is a sound method?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Tree>
    <p:extLst>
      <p:ext uri="{BB962C8B-B14F-4D97-AF65-F5344CB8AC3E}">
        <p14:creationId xmlns:p14="http://schemas.microsoft.com/office/powerpoint/2010/main" val="1383938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a:t>
            </a:r>
            <a:r>
              <a:rPr lang="en-US" altLang="zh-CN" dirty="0">
                <a:latin typeface="Weibei SC" panose="03000800000000000000" pitchFamily="66" charset="-128"/>
                <a:ea typeface="Weibei SC" panose="03000800000000000000" pitchFamily="66" charset="-128"/>
              </a:rPr>
              <a:t>Ouroboros</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127472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3" y="1411571"/>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8"/>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6279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196624"/>
            <a:ext cx="8520600" cy="5727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118843" y="1220046"/>
            <a:ext cx="4906313" cy="3529853"/>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2973644" y="4749899"/>
            <a:ext cx="3196709" cy="307777"/>
          </a:xfrm>
          <a:prstGeom prst="rect">
            <a:avLst/>
          </a:prstGeom>
          <a:noFill/>
        </p:spPr>
        <p:txBody>
          <a:bodyPr wrap="none" rtlCol="0">
            <a:spAutoFit/>
          </a:bodyPr>
          <a:lstStyle/>
          <a:p>
            <a:pPr algn="ctr"/>
            <a:r>
              <a:rPr lang="en-US" dirty="0">
                <a:hlinkClick r:id="rId2"/>
              </a:rPr>
              <a:t>https://</a:t>
            </a:r>
            <a:r>
              <a:rPr lang="en-US" dirty="0" err="1">
                <a:hlinkClick r:id="rId2"/>
              </a:rPr>
              <a:t>youtu.be</a:t>
            </a:r>
            <a:r>
              <a:rPr lang="en-US" dirty="0">
                <a:hlinkClick r:id="rId2"/>
              </a:rPr>
              <a:t>/iJ7V1KXJpsE?t=1116</a:t>
            </a:r>
            <a:endParaRPr lang="en-TW" dirty="0"/>
          </a:p>
        </p:txBody>
      </p:sp>
    </p:spTree>
    <p:extLst>
      <p:ext uri="{BB962C8B-B14F-4D97-AF65-F5344CB8AC3E}">
        <p14:creationId xmlns:p14="http://schemas.microsoft.com/office/powerpoint/2010/main" val="3606368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14300"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14300"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4271942" y="2269216"/>
            <a:ext cx="1697515" cy="2635893"/>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6321758" y="2269215"/>
            <a:ext cx="1967704" cy="2635893"/>
          </a:xfrm>
          <a:prstGeom prst="rect">
            <a:avLst/>
          </a:prstGeom>
        </p:spPr>
      </p:pic>
    </p:spTree>
    <p:extLst>
      <p:ext uri="{BB962C8B-B14F-4D97-AF65-F5344CB8AC3E}">
        <p14:creationId xmlns:p14="http://schemas.microsoft.com/office/powerpoint/2010/main" val="3586383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116704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a:p>
            <a:pPr lvl="1"/>
            <a:r>
              <a:rPr lang="en-US" dirty="0"/>
              <a:t>The ”Associations” in Partially Ordered Set: Adjacent Possibilities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5819C519-D5A7-8247-B724-3380433B9F53}"/>
              </a:ext>
            </a:extLst>
          </p:cNvPr>
          <p:cNvPicPr>
            <a:picLocks noChangeAspect="1"/>
          </p:cNvPicPr>
          <p:nvPr/>
        </p:nvPicPr>
        <p:blipFill>
          <a:blip r:embed="rId3"/>
          <a:stretch>
            <a:fillRect/>
          </a:stretch>
        </p:blipFill>
        <p:spPr>
          <a:xfrm>
            <a:off x="5992316" y="3323632"/>
            <a:ext cx="1655012" cy="1173554"/>
          </a:xfrm>
          <a:prstGeom prst="rect">
            <a:avLst/>
          </a:prstGeom>
        </p:spPr>
      </p:pic>
      <p:sp>
        <p:nvSpPr>
          <p:cNvPr id="6" name="TextBox 5">
            <a:extLst>
              <a:ext uri="{FF2B5EF4-FFF2-40B4-BE49-F238E27FC236}">
                <a16:creationId xmlns:a16="http://schemas.microsoft.com/office/drawing/2014/main" id="{754AF113-F64E-5F42-82AE-38BB85A41F4A}"/>
              </a:ext>
            </a:extLst>
          </p:cNvPr>
          <p:cNvSpPr txBox="1"/>
          <p:nvPr/>
        </p:nvSpPr>
        <p:spPr>
          <a:xfrm>
            <a:off x="5694744" y="4698475"/>
            <a:ext cx="2404826" cy="307777"/>
          </a:xfrm>
          <a:prstGeom prst="rect">
            <a:avLst/>
          </a:prstGeom>
          <a:noFill/>
        </p:spPr>
        <p:txBody>
          <a:bodyPr wrap="none" rtlCol="0">
            <a:spAutoFit/>
          </a:bodyPr>
          <a:lstStyle/>
          <a:p>
            <a:r>
              <a:rPr lang="en-TW" dirty="0"/>
              <a:t>Wikipedia: </a:t>
            </a:r>
            <a:r>
              <a:rPr lang="en-TW" dirty="0">
                <a:hlinkClick r:id="rId2"/>
              </a:rPr>
              <a:t>Veil of Ignorance</a:t>
            </a:r>
            <a:endParaRPr lang="en-TW" dirty="0"/>
          </a:p>
        </p:txBody>
      </p:sp>
      <p:pic>
        <p:nvPicPr>
          <p:cNvPr id="7" name="Picture 6">
            <a:extLst>
              <a:ext uri="{FF2B5EF4-FFF2-40B4-BE49-F238E27FC236}">
                <a16:creationId xmlns:a16="http://schemas.microsoft.com/office/drawing/2014/main" id="{98B82699-F9DC-A44E-B590-9B8448C3A35E}"/>
              </a:ext>
            </a:extLst>
          </p:cNvPr>
          <p:cNvPicPr>
            <a:picLocks noChangeAspect="1"/>
          </p:cNvPicPr>
          <p:nvPr/>
        </p:nvPicPr>
        <p:blipFill>
          <a:blip r:embed="rId4"/>
          <a:stretch>
            <a:fillRect/>
          </a:stretch>
        </p:blipFill>
        <p:spPr>
          <a:xfrm>
            <a:off x="2052014" y="3393227"/>
            <a:ext cx="3642730" cy="1466790"/>
          </a:xfrm>
          <a:prstGeom prst="rect">
            <a:avLst/>
          </a:prstGeom>
        </p:spPr>
      </p:pic>
      <p:pic>
        <p:nvPicPr>
          <p:cNvPr id="8" name="Picture 7">
            <a:hlinkClick r:id="rId5"/>
            <a:extLst>
              <a:ext uri="{FF2B5EF4-FFF2-40B4-BE49-F238E27FC236}">
                <a16:creationId xmlns:a16="http://schemas.microsoft.com/office/drawing/2014/main" id="{D1EE0AD0-9BA1-404B-80D4-2C2A5965DB88}"/>
              </a:ext>
            </a:extLst>
          </p:cNvPr>
          <p:cNvPicPr>
            <a:picLocks noChangeAspect="1"/>
          </p:cNvPicPr>
          <p:nvPr/>
        </p:nvPicPr>
        <p:blipFill>
          <a:blip r:embed="rId6"/>
          <a:stretch>
            <a:fillRect/>
          </a:stretch>
        </p:blipFill>
        <p:spPr>
          <a:xfrm>
            <a:off x="591801" y="3323631"/>
            <a:ext cx="1094411" cy="1536385"/>
          </a:xfrm>
          <a:prstGeom prst="rect">
            <a:avLst/>
          </a:prstGeom>
        </p:spPr>
      </p:pic>
    </p:spTree>
    <p:extLst>
      <p:ext uri="{BB962C8B-B14F-4D97-AF65-F5344CB8AC3E}">
        <p14:creationId xmlns:p14="http://schemas.microsoft.com/office/powerpoint/2010/main" val="1089778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4047174" y="1373879"/>
            <a:ext cx="42393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The Theory of the Adjacent Possible</a:t>
            </a:r>
            <a:endParaRPr lang="en-US" sz="1800" dirty="0"/>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4298" y="1432177"/>
            <a:ext cx="2790315" cy="2097802"/>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9863" y="3653150"/>
            <a:ext cx="678061" cy="95189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B265D6-B215-854D-A694-FCEB82FDF906}"/>
                  </a:ext>
                </a:extLst>
              </p:cNvPr>
              <p:cNvSpPr txBox="1"/>
              <p:nvPr/>
            </p:nvSpPr>
            <p:spPr>
              <a:xfrm>
                <a:off x="5092202" y="2058076"/>
                <a:ext cx="1940981"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r>
                            <a:rPr lang="en-US" i="1">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num>
                                <m:den>
                                  <m:r>
                                    <a:rPr lang="en-US" b="0" i="1" smtClean="0">
                                      <a:latin typeface="Cambria Math" panose="02040503050406030204" pitchFamily="18" charset="0"/>
                                    </a:rPr>
                                    <m:t>𝑖</m:t>
                                  </m:r>
                                </m:den>
                              </m:f>
                            </m:e>
                          </m:d>
                        </m:e>
                      </m:nary>
                    </m:oMath>
                  </m:oMathPara>
                </a14:m>
                <a:endParaRPr lang="en-TW" dirty="0"/>
              </a:p>
            </p:txBody>
          </p:sp>
        </mc:Choice>
        <mc:Fallback xmlns="">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5092202" y="2058076"/>
                <a:ext cx="1940981" cy="605807"/>
              </a:xfrm>
              <a:prstGeom prst="rect">
                <a:avLst/>
              </a:prstGeom>
              <a:blipFill>
                <a:blip r:embed="rId5"/>
                <a:stretch>
                  <a:fillRect l="-1299" t="-114583" b="-181250"/>
                </a:stretch>
              </a:blipFill>
            </p:spPr>
            <p:txBody>
              <a:bodyPr/>
              <a:lstStyle/>
              <a:p>
                <a:r>
                  <a:rPr lang="en-TW">
                    <a:noFill/>
                  </a:rPr>
                  <a:t> </a:t>
                </a:r>
              </a:p>
            </p:txBody>
          </p:sp>
        </mc:Fallback>
      </mc:AlternateContent>
      <p:sp>
        <p:nvSpPr>
          <p:cNvPr id="3" name="TextBox 2">
            <a:extLst>
              <a:ext uri="{FF2B5EF4-FFF2-40B4-BE49-F238E27FC236}">
                <a16:creationId xmlns:a16="http://schemas.microsoft.com/office/drawing/2014/main" id="{1873402F-E73D-494B-B677-D18A262D33F3}"/>
              </a:ext>
            </a:extLst>
          </p:cNvPr>
          <p:cNvSpPr txBox="1"/>
          <p:nvPr/>
        </p:nvSpPr>
        <p:spPr>
          <a:xfrm>
            <a:off x="774975" y="3437706"/>
            <a:ext cx="2048959" cy="215444"/>
          </a:xfrm>
          <a:prstGeom prst="rect">
            <a:avLst/>
          </a:prstGeom>
          <a:noFill/>
        </p:spPr>
        <p:txBody>
          <a:bodyPr wrap="none" rtlCol="0">
            <a:spAutoFit/>
          </a:bodyPr>
          <a:lstStyle/>
          <a:p>
            <a:r>
              <a:rPr lang="en-TW" sz="800" dirty="0"/>
              <a:t>Complexity Coherence Conference 2020</a:t>
            </a:r>
          </a:p>
        </p:txBody>
      </p:sp>
      <p:pic>
        <p:nvPicPr>
          <p:cNvPr id="6" name="Picture 5">
            <a:extLst>
              <a:ext uri="{FF2B5EF4-FFF2-40B4-BE49-F238E27FC236}">
                <a16:creationId xmlns:a16="http://schemas.microsoft.com/office/drawing/2014/main" id="{60184912-3F5F-C044-A793-45828B50B4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64242" y="2766406"/>
            <a:ext cx="1347150" cy="2029910"/>
          </a:xfrm>
          <a:prstGeom prst="rect">
            <a:avLst/>
          </a:prstGeom>
        </p:spPr>
      </p:pic>
      <p:pic>
        <p:nvPicPr>
          <p:cNvPr id="7" name="Picture 6">
            <a:extLst>
              <a:ext uri="{FF2B5EF4-FFF2-40B4-BE49-F238E27FC236}">
                <a16:creationId xmlns:a16="http://schemas.microsoft.com/office/drawing/2014/main" id="{C85DFD63-2DB9-1648-9BF7-BB7D9A92003E}"/>
              </a:ext>
            </a:extLst>
          </p:cNvPr>
          <p:cNvPicPr>
            <a:picLocks noChangeAspect="1"/>
          </p:cNvPicPr>
          <p:nvPr/>
        </p:nvPicPr>
        <p:blipFill>
          <a:blip r:embed="rId7"/>
          <a:stretch>
            <a:fillRect/>
          </a:stretch>
        </p:blipFill>
        <p:spPr>
          <a:xfrm>
            <a:off x="3688289" y="2766406"/>
            <a:ext cx="1290841" cy="2029910"/>
          </a:xfrm>
          <a:prstGeom prst="rect">
            <a:avLst/>
          </a:prstGeom>
        </p:spPr>
      </p:pic>
      <p:pic>
        <p:nvPicPr>
          <p:cNvPr id="8" name="Picture 7">
            <a:extLst>
              <a:ext uri="{FF2B5EF4-FFF2-40B4-BE49-F238E27FC236}">
                <a16:creationId xmlns:a16="http://schemas.microsoft.com/office/drawing/2014/main" id="{789AF2AF-2B7C-454D-AD62-0221C7ED3530}"/>
              </a:ext>
            </a:extLst>
          </p:cNvPr>
          <p:cNvPicPr>
            <a:picLocks noChangeAspect="1"/>
          </p:cNvPicPr>
          <p:nvPr/>
        </p:nvPicPr>
        <p:blipFill>
          <a:blip r:embed="rId8"/>
          <a:stretch>
            <a:fillRect/>
          </a:stretch>
        </p:blipFill>
        <p:spPr>
          <a:xfrm>
            <a:off x="6896504" y="2766405"/>
            <a:ext cx="1347150" cy="2020725"/>
          </a:xfrm>
          <a:prstGeom prst="rect">
            <a:avLst/>
          </a:prstGeom>
        </p:spPr>
      </p:pic>
      <p:sp>
        <p:nvSpPr>
          <p:cNvPr id="9" name="TextBox 8">
            <a:extLst>
              <a:ext uri="{FF2B5EF4-FFF2-40B4-BE49-F238E27FC236}">
                <a16:creationId xmlns:a16="http://schemas.microsoft.com/office/drawing/2014/main" id="{BD4DC389-51A4-D84D-9387-0D0D086B3964}"/>
              </a:ext>
            </a:extLst>
          </p:cNvPr>
          <p:cNvSpPr txBox="1"/>
          <p:nvPr/>
        </p:nvSpPr>
        <p:spPr>
          <a:xfrm>
            <a:off x="1219228" y="3712847"/>
            <a:ext cx="2240257" cy="1107996"/>
          </a:xfrm>
          <a:prstGeom prst="rect">
            <a:avLst/>
          </a:prstGeom>
          <a:noFill/>
        </p:spPr>
        <p:txBody>
          <a:bodyPr wrap="square" rtlCol="0">
            <a:spAutoFit/>
          </a:bodyPr>
          <a:lstStyle/>
          <a:p>
            <a:r>
              <a:rPr lang="en-US" sz="1100" dirty="0">
                <a:hlinkClick r:id="rId3"/>
              </a:rPr>
              <a:t>Stuartt Kauffman </a:t>
            </a:r>
            <a:r>
              <a:rPr lang="en-US" sz="1100" dirty="0"/>
              <a:t>is an American medical doctor, </a:t>
            </a:r>
            <a:r>
              <a:rPr lang="en-US" sz="1100" dirty="0">
                <a:hlinkClick r:id="rId9" tooltip="Theoretical biology"/>
              </a:rPr>
              <a:t>theoretical biologist</a:t>
            </a:r>
            <a:r>
              <a:rPr lang="en-US" sz="1100" dirty="0"/>
              <a:t>, and </a:t>
            </a:r>
            <a:r>
              <a:rPr lang="en-US" sz="1100" dirty="0">
                <a:hlinkClick r:id="rId10" tooltip="Complex system"/>
              </a:rPr>
              <a:t>complex </a:t>
            </a:r>
            <a:r>
              <a:rPr lang="en-US" sz="1100" dirty="0" err="1">
                <a:hlinkClick r:id="rId10" tooltip="Complex system"/>
              </a:rPr>
              <a:t>systems</a:t>
            </a:r>
            <a:r>
              <a:rPr lang="en-US" sz="1100" dirty="0" err="1"/>
              <a:t>researcher</a:t>
            </a:r>
            <a:r>
              <a:rPr lang="en-US" sz="1100" dirty="0"/>
              <a:t> who studies the </a:t>
            </a:r>
            <a:r>
              <a:rPr lang="en-US" sz="1100" dirty="0">
                <a:hlinkClick r:id="rId11" tooltip="Origin of life"/>
              </a:rPr>
              <a:t>origin of life</a:t>
            </a:r>
            <a:r>
              <a:rPr lang="en-US" sz="1100" dirty="0"/>
              <a:t> on Earth.  - </a:t>
            </a:r>
            <a:r>
              <a:rPr lang="en-US" sz="1100" dirty="0" err="1"/>
              <a:t>wikipedia</a:t>
            </a:r>
            <a:endParaRPr lang="en-TW" sz="1100" dirty="0"/>
          </a:p>
        </p:txBody>
      </p:sp>
    </p:spTree>
    <p:extLst>
      <p:ext uri="{BB962C8B-B14F-4D97-AF65-F5344CB8AC3E}">
        <p14:creationId xmlns:p14="http://schemas.microsoft.com/office/powerpoint/2010/main" val="900307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1664794" y="1212229"/>
            <a:ext cx="5814412" cy="461665"/>
          </a:xfrm>
          <a:prstGeom prst="rect">
            <a:avLst/>
          </a:prstGeom>
          <a:noFill/>
        </p:spPr>
        <p:txBody>
          <a:bodyPr wrap="none" rtlCol="0">
            <a:spAutoFit/>
          </a:bodyPr>
          <a:lstStyle/>
          <a:p>
            <a:r>
              <a:rPr lang="en-TW" sz="2400" dirty="0"/>
              <a:t>The Chinese phrase for Nature is: </a:t>
            </a:r>
            <a:r>
              <a:rPr lang="en-TW" sz="2400" dirty="0">
                <a:solidFill>
                  <a:srgbClr val="FF0000"/>
                </a:solidFill>
              </a:rPr>
              <a:t>自然</a:t>
            </a:r>
            <a:r>
              <a:rPr lang="zh-CN" altLang="en-US" sz="2400" dirty="0"/>
              <a:t>！</a:t>
            </a:r>
            <a:endParaRPr lang="en-TW" sz="2400" dirty="0"/>
          </a:p>
        </p:txBody>
      </p:sp>
      <p:sp>
        <p:nvSpPr>
          <p:cNvPr id="5" name="TextBox 4">
            <a:extLst>
              <a:ext uri="{FF2B5EF4-FFF2-40B4-BE49-F238E27FC236}">
                <a16:creationId xmlns:a16="http://schemas.microsoft.com/office/drawing/2014/main" id="{7CDFD360-F4DF-ED44-811E-2DE21A18B1CE}"/>
              </a:ext>
            </a:extLst>
          </p:cNvPr>
          <p:cNvSpPr txBox="1"/>
          <p:nvPr/>
        </p:nvSpPr>
        <p:spPr>
          <a:xfrm>
            <a:off x="141941" y="1868398"/>
            <a:ext cx="8860118" cy="2554545"/>
          </a:xfrm>
          <a:prstGeom prst="rect">
            <a:avLst/>
          </a:prstGeom>
          <a:noFill/>
        </p:spPr>
        <p:txBody>
          <a:bodyPr wrap="none" rtlCol="0">
            <a:spAutoFit/>
          </a:bodyPr>
          <a:lstStyle/>
          <a:p>
            <a:pPr algn="ctr"/>
            <a:r>
              <a:rPr lang="en-TW" sz="3200" dirty="0"/>
              <a:t>The notion of “</a:t>
            </a:r>
            <a:r>
              <a:rPr lang="en-TW" sz="3200" b="1" i="1" dirty="0">
                <a:solidFill>
                  <a:srgbClr val="FF0000"/>
                </a:solidFill>
              </a:rPr>
              <a:t>self</a:t>
            </a:r>
            <a:r>
              <a:rPr lang="en-TW" sz="3200" dirty="0"/>
              <a:t>” is related to the notion of </a:t>
            </a:r>
          </a:p>
          <a:p>
            <a:pPr algn="ctr"/>
            <a:r>
              <a:rPr lang="en-TW" sz="3200" b="1" i="1" dirty="0">
                <a:solidFill>
                  <a:srgbClr val="FF0000"/>
                </a:solidFill>
              </a:rPr>
              <a:t>Identity morphism </a:t>
            </a:r>
            <a:r>
              <a:rPr lang="en-TW" sz="3200" dirty="0"/>
              <a:t>in Category Theory</a:t>
            </a:r>
          </a:p>
          <a:p>
            <a:pPr algn="ctr"/>
            <a:endParaRPr lang="en-TW" sz="3200" dirty="0"/>
          </a:p>
          <a:p>
            <a:pPr algn="ctr"/>
            <a:r>
              <a:rPr lang="en-TW" sz="3200" dirty="0"/>
              <a:t>Where the highest order of morphisms is called:</a:t>
            </a:r>
          </a:p>
          <a:p>
            <a:pPr algn="ctr"/>
            <a:r>
              <a:rPr lang="en-TW" sz="3200" b="1" i="1" dirty="0">
                <a:solidFill>
                  <a:srgbClr val="FF0000"/>
                </a:solidFill>
              </a:rPr>
              <a:t>Natural</a:t>
            </a:r>
            <a:r>
              <a:rPr lang="en-TW" sz="3200" dirty="0"/>
              <a:t> Transformation</a:t>
            </a:r>
          </a:p>
        </p:txBody>
      </p:sp>
    </p:spTree>
    <p:extLst>
      <p:ext uri="{BB962C8B-B14F-4D97-AF65-F5344CB8AC3E}">
        <p14:creationId xmlns:p14="http://schemas.microsoft.com/office/powerpoint/2010/main" val="3842617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203141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116" y="179856"/>
            <a:ext cx="5897768" cy="923330"/>
          </a:xfrm>
          <a:prstGeom prst="rect">
            <a:avLst/>
          </a:prstGeom>
          <a:noFill/>
        </p:spPr>
        <p:txBody>
          <a:bodyPr wrap="none" rtlCol="0">
            <a:spAutoFit/>
          </a:bodyPr>
          <a:lstStyle/>
          <a:p>
            <a:pPr algn="ctr"/>
            <a:r>
              <a:rPr lang="en-US" sz="2700" dirty="0">
                <a:solidFill>
                  <a:schemeClr val="tx1"/>
                </a:solidFill>
              </a:rPr>
              <a:t>We live in a Smart World,</a:t>
            </a:r>
          </a:p>
          <a:p>
            <a:pPr algn="ctr"/>
            <a:r>
              <a:rPr lang="en-US" sz="2700" dirty="0">
                <a:solidFill>
                  <a:schemeClr val="tx1"/>
                </a:solidFil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chemeClr val="tx1"/>
                </a:solidFill>
              </a:rPr>
              <a:t>Image credits: </a:t>
            </a:r>
            <a:r>
              <a:rPr lang="en-US" sz="1050" dirty="0">
                <a:solidFill>
                  <a:schemeClr val="tx1"/>
                </a:solidFill>
                <a:hlinkClick r:id="rId2"/>
              </a:rPr>
              <a:t>http://</a:t>
            </a:r>
            <a:r>
              <a:rPr lang="en-US" sz="1050" dirty="0" err="1">
                <a:solidFill>
                  <a:schemeClr val="tx1"/>
                </a:solidFill>
                <a:hlinkClick r:id="rId2"/>
              </a:rPr>
              <a:t>verses.io</a:t>
            </a:r>
            <a:r>
              <a:rPr lang="en-US" sz="1050" dirty="0">
                <a:solidFill>
                  <a:schemeClr val="tx1"/>
                </a:solidFill>
                <a:hlinkClick r:id="rId2"/>
              </a:rPr>
              <a:t> </a:t>
            </a:r>
            <a:endParaRPr lang="en-US" sz="1050" dirty="0">
              <a:solidFill>
                <a:schemeClr val="tx1"/>
              </a:solidFil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980778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172283" y="981850"/>
            <a:ext cx="6799433" cy="3717242"/>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1907647" y="4749040"/>
            <a:ext cx="5328703" cy="307777"/>
          </a:xfrm>
          <a:prstGeom prst="rect">
            <a:avLst/>
          </a:prstGeom>
          <a:noFill/>
        </p:spPr>
        <p:txBody>
          <a:bodyPr wrap="none" rtlCol="0">
            <a:spAutoFit/>
          </a:bodyPr>
          <a:lstStyle/>
          <a:p>
            <a:r>
              <a:rPr lang="en-TW" dirty="0"/>
              <a:t>How to deploy a Kubernetes Cluster from Scratch (</a:t>
            </a:r>
            <a:r>
              <a:rPr lang="en-TW" dirty="0">
                <a:hlinkClick r:id="rId2"/>
              </a:rPr>
              <a:t>Youtube Link</a:t>
            </a:r>
            <a:r>
              <a:rPr lang="en-TW" dirty="0"/>
              <a:t>)</a:t>
            </a:r>
          </a:p>
        </p:txBody>
      </p:sp>
    </p:spTree>
    <p:extLst>
      <p:ext uri="{BB962C8B-B14F-4D97-AF65-F5344CB8AC3E}">
        <p14:creationId xmlns:p14="http://schemas.microsoft.com/office/powerpoint/2010/main" val="3787063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 of “operationalization”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the common observables</a:t>
            </a:r>
          </a:p>
          <a:p>
            <a:endParaRPr lang="en-US" dirty="0"/>
          </a:p>
          <a:p>
            <a:r>
              <a:rPr lang="en-US" b="1" dirty="0"/>
              <a:t>How/Intervention</a:t>
            </a:r>
            <a:r>
              <a:rPr lang="en-US" dirty="0"/>
              <a:t> perform </a:t>
            </a:r>
            <a:r>
              <a:rPr lang="en-US" b="1" i="1" dirty="0"/>
              <a:t>action</a:t>
            </a:r>
            <a:r>
              <a:rPr lang="en-US" dirty="0"/>
              <a:t> under “Free” will</a:t>
            </a:r>
          </a:p>
          <a:p>
            <a:endParaRPr lang="en-US" dirty="0"/>
          </a:p>
          <a:p>
            <a:r>
              <a:rPr lang="en-US" b="1" dirty="0"/>
              <a:t>Why/Counterfactuals</a:t>
            </a:r>
            <a:r>
              <a:rPr lang="en-US" dirty="0"/>
              <a:t> the revealing “truth” or “surprises” related to relevant spacetime contexts</a:t>
            </a:r>
          </a:p>
          <a:p>
            <a:pPr marL="114300" indent="0">
              <a:buNone/>
            </a:pPr>
            <a:endParaRPr lang="en-US" dirty="0"/>
          </a:p>
          <a:p>
            <a:r>
              <a:rPr lang="en-US" dirty="0"/>
              <a:t>When all the data are driven by one consistent (foundational) framework</a:t>
            </a:r>
          </a:p>
          <a:p>
            <a:pPr lvl="1"/>
            <a:r>
              <a:rPr lang="en-US" dirty="0"/>
              <a:t>A new kind (previously incommensurable) model of belief system will emerge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1858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Some Natural Language Processing Tutorials</a:t>
            </a:r>
          </a:p>
        </p:txBody>
      </p:sp>
      <p:pic>
        <p:nvPicPr>
          <p:cNvPr id="2" name="Picture 1">
            <a:hlinkClick r:id="rId3"/>
            <a:extLst>
              <a:ext uri="{FF2B5EF4-FFF2-40B4-BE49-F238E27FC236}">
                <a16:creationId xmlns:a16="http://schemas.microsoft.com/office/drawing/2014/main" id="{B9D4B31D-9579-FD47-8FD8-507BB650EA70}"/>
              </a:ext>
            </a:extLst>
          </p:cNvPr>
          <p:cNvPicPr>
            <a:picLocks noChangeAspect="1"/>
          </p:cNvPicPr>
          <p:nvPr/>
        </p:nvPicPr>
        <p:blipFill>
          <a:blip r:embed="rId4"/>
          <a:stretch>
            <a:fillRect/>
          </a:stretch>
        </p:blipFill>
        <p:spPr>
          <a:xfrm>
            <a:off x="1988837" y="1017725"/>
            <a:ext cx="5166325" cy="3850436"/>
          </a:xfrm>
          <a:prstGeom prst="rect">
            <a:avLst/>
          </a:prstGeom>
        </p:spPr>
      </p:pic>
    </p:spTree>
    <p:extLst>
      <p:ext uri="{BB962C8B-B14F-4D97-AF65-F5344CB8AC3E}">
        <p14:creationId xmlns:p14="http://schemas.microsoft.com/office/powerpoint/2010/main" val="3323952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747209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Multi-Scale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765260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Some Emblems (Mandala)</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2297253604"/>
              </p:ext>
            </p:extLst>
          </p:nvPr>
        </p:nvGraphicFramePr>
        <p:xfrm>
          <a:off x="1007969" y="1055998"/>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1CDF39DF-EDAD-B74C-89F0-59012EE3CD2A}"/>
              </a:ext>
            </a:extLst>
          </p:cNvPr>
          <p:cNvGrpSpPr/>
          <p:nvPr/>
        </p:nvGrpSpPr>
        <p:grpSpPr>
          <a:xfrm>
            <a:off x="323593" y="3106002"/>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pic>
        <p:nvPicPr>
          <p:cNvPr id="2" name="Picture 1">
            <a:hlinkClick r:id="rId9"/>
            <a:extLst>
              <a:ext uri="{FF2B5EF4-FFF2-40B4-BE49-F238E27FC236}">
                <a16:creationId xmlns:a16="http://schemas.microsoft.com/office/drawing/2014/main" id="{46983AC1-35A3-714D-A3FC-51EA77B61D0E}"/>
              </a:ext>
            </a:extLst>
          </p:cNvPr>
          <p:cNvPicPr>
            <a:picLocks noChangeAspect="1"/>
          </p:cNvPicPr>
          <p:nvPr/>
        </p:nvPicPr>
        <p:blipFill>
          <a:blip r:embed="rId10"/>
          <a:stretch>
            <a:fillRect/>
          </a:stretch>
        </p:blipFill>
        <p:spPr>
          <a:xfrm>
            <a:off x="5269949" y="1055998"/>
            <a:ext cx="3312454" cy="3312454"/>
          </a:xfrm>
          <a:prstGeom prst="rect">
            <a:avLst/>
          </a:prstGeom>
        </p:spPr>
      </p:pic>
    </p:spTree>
    <p:extLst>
      <p:ext uri="{BB962C8B-B14F-4D97-AF65-F5344CB8AC3E}">
        <p14:creationId xmlns:p14="http://schemas.microsoft.com/office/powerpoint/2010/main" val="8314905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Try to get to the Primary Source through Data</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C230D6-34AC-8242-89DE-81279AF7CB36}"/>
              </a:ext>
            </a:extLst>
          </p:cNvPr>
          <p:cNvPicPr>
            <a:picLocks noChangeAspect="1"/>
          </p:cNvPicPr>
          <p:nvPr/>
        </p:nvPicPr>
        <p:blipFill>
          <a:blip r:embed="rId3"/>
          <a:stretch>
            <a:fillRect/>
          </a:stretch>
        </p:blipFill>
        <p:spPr>
          <a:xfrm>
            <a:off x="1975370" y="1109260"/>
            <a:ext cx="5193259" cy="3553957"/>
          </a:xfrm>
          <a:prstGeom prst="rect">
            <a:avLst/>
          </a:prstGeom>
        </p:spPr>
      </p:pic>
      <p:pic>
        <p:nvPicPr>
          <p:cNvPr id="5" name="Picture 4">
            <a:hlinkClick r:id="rId4"/>
            <a:extLst>
              <a:ext uri="{FF2B5EF4-FFF2-40B4-BE49-F238E27FC236}">
                <a16:creationId xmlns:a16="http://schemas.microsoft.com/office/drawing/2014/main" id="{469B13D1-CE6C-224D-A0B5-9717A2D33F13}"/>
              </a:ext>
            </a:extLst>
          </p:cNvPr>
          <p:cNvPicPr>
            <a:picLocks noChangeAspect="1"/>
          </p:cNvPicPr>
          <p:nvPr/>
        </p:nvPicPr>
        <p:blipFill>
          <a:blip r:embed="rId5"/>
          <a:stretch>
            <a:fillRect/>
          </a:stretch>
        </p:blipFill>
        <p:spPr>
          <a:xfrm rot="5400000">
            <a:off x="6855909" y="1700398"/>
            <a:ext cx="1742704" cy="1742704"/>
          </a:xfrm>
          <a:prstGeom prst="rect">
            <a:avLst/>
          </a:prstGeom>
        </p:spPr>
      </p:pic>
    </p:spTree>
    <p:extLst>
      <p:ext uri="{BB962C8B-B14F-4D97-AF65-F5344CB8AC3E}">
        <p14:creationId xmlns:p14="http://schemas.microsoft.com/office/powerpoint/2010/main" val="1744055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Data-driven Workflows are alive, globally! </a:t>
            </a:r>
            <a:br>
              <a:rPr lang="en-US" dirty="0"/>
            </a:br>
            <a:r>
              <a:rPr lang="en-US" dirty="0"/>
              <a:t>(</a:t>
            </a:r>
            <a:r>
              <a:rPr lang="en-US" dirty="0" err="1"/>
              <a:t>Github</a:t>
            </a:r>
            <a:r>
              <a:rPr lang="en-US" dirty="0"/>
              <a:t> Action)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DD9B313A-88E4-4449-A2A0-4EBF41365882}"/>
              </a:ext>
            </a:extLst>
          </p:cNvPr>
          <p:cNvPicPr>
            <a:picLocks noChangeAspect="1"/>
          </p:cNvPicPr>
          <p:nvPr/>
        </p:nvPicPr>
        <p:blipFill>
          <a:blip r:embed="rId3"/>
          <a:stretch>
            <a:fillRect/>
          </a:stretch>
        </p:blipFill>
        <p:spPr>
          <a:xfrm>
            <a:off x="2454507" y="1507059"/>
            <a:ext cx="4234985" cy="3431343"/>
          </a:xfrm>
          <a:prstGeom prst="rect">
            <a:avLst/>
          </a:prstGeom>
        </p:spPr>
      </p:pic>
    </p:spTree>
    <p:extLst>
      <p:ext uri="{BB962C8B-B14F-4D97-AF65-F5344CB8AC3E}">
        <p14:creationId xmlns:p14="http://schemas.microsoft.com/office/powerpoint/2010/main" val="1253373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69" y="1185744"/>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50158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6" y="1259660"/>
            <a:ext cx="8055088" cy="3161622"/>
          </a:xfrm>
          <a:prstGeom prst="rect">
            <a:avLst/>
          </a:prstGeom>
        </p:spPr>
      </p:pic>
    </p:spTree>
    <p:extLst>
      <p:ext uri="{BB962C8B-B14F-4D97-AF65-F5344CB8AC3E}">
        <p14:creationId xmlns:p14="http://schemas.microsoft.com/office/powerpoint/2010/main" val="2066980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416400"/>
          </a:xfrm>
        </p:spPr>
        <p:txBody>
          <a:bodyPr/>
          <a:lstStyle/>
          <a:p>
            <a:r>
              <a:rPr lang="en-US" dirty="0"/>
              <a:t>The Trans-Disciplinary Cognitive Foundation is based on Logic:</a:t>
            </a:r>
          </a:p>
          <a:p>
            <a:pPr lvl="1"/>
            <a:r>
              <a:rPr lang="en-US" dirty="0"/>
              <a:t>Namespace management (</a:t>
            </a:r>
            <a:r>
              <a:rPr lang="en-US" dirty="0" err="1"/>
              <a:t>NsM</a:t>
            </a:r>
            <a:r>
              <a:rPr lang="en-US" dirty="0"/>
              <a:t>) and optimization can be supported by computers</a:t>
            </a:r>
          </a:p>
          <a:p>
            <a:pPr lvl="1"/>
            <a:r>
              <a:rPr lang="en-US" dirty="0"/>
              <a:t>The speed of </a:t>
            </a:r>
            <a:r>
              <a:rPr lang="en-US" dirty="0" err="1"/>
              <a:t>NsM</a:t>
            </a:r>
            <a:r>
              <a:rPr lang="en-US" dirty="0"/>
              <a:t> processing is dependent on both algorithmic efficiency and available resources</a:t>
            </a:r>
          </a:p>
          <a:p>
            <a:r>
              <a:rPr lang="en-US" dirty="0"/>
              <a:t>Cognitive foundation should be grounded on Primary Sources:</a:t>
            </a:r>
          </a:p>
          <a:p>
            <a:pPr lvl="1"/>
            <a:r>
              <a:rPr lang="en-US" b="1" i="1" dirty="0"/>
              <a:t>Why</a:t>
            </a:r>
            <a:r>
              <a:rPr lang="en-US" dirty="0"/>
              <a:t>: Reduce errors introduced by intermediaries, and allow for self-sufficient error-detection/correction. A </a:t>
            </a:r>
            <a:r>
              <a:rPr lang="en-US" b="1" i="1" dirty="0"/>
              <a:t>compact</a:t>
            </a:r>
            <a:r>
              <a:rPr lang="en-US" dirty="0"/>
              <a:t> cognitive foundation enables more self-check.</a:t>
            </a:r>
          </a:p>
          <a:p>
            <a:pPr lvl="1"/>
            <a:r>
              <a:rPr lang="en-US" b="1" i="1" dirty="0"/>
              <a:t>How</a:t>
            </a:r>
            <a:r>
              <a:rPr lang="en-US" dirty="0"/>
              <a:t>: Modern data-driven infrastructures are readily available</a:t>
            </a:r>
          </a:p>
          <a:p>
            <a:pPr lvl="1"/>
            <a:r>
              <a:rPr lang="en-US" b="1" i="1" dirty="0"/>
              <a:t>What</a:t>
            </a:r>
            <a:r>
              <a:rPr lang="en-US" dirty="0"/>
              <a:t>: You need to tell an exciting story of your own, starting next week…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84675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380017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69" y="1185744"/>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236870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8"/>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3" y="1276628"/>
            <a:ext cx="5106231" cy="3400623"/>
          </a:xfrm>
          <a:prstGeom prst="rect">
            <a:avLst/>
          </a:prstGeom>
        </p:spPr>
      </p:pic>
    </p:spTree>
    <p:extLst>
      <p:ext uri="{BB962C8B-B14F-4D97-AF65-F5344CB8AC3E}">
        <p14:creationId xmlns:p14="http://schemas.microsoft.com/office/powerpoint/2010/main" val="229190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taste of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latest progresses.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The 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Preparing</a:t>
            </a:r>
            <a:r>
              <a:rPr lang="zh-CN" altLang="en-US" sz="1600" dirty="0">
                <a:solidFill>
                  <a:schemeClr val="tx1"/>
                </a:solidFill>
              </a:rPr>
              <a:t> </a:t>
            </a:r>
            <a:r>
              <a:rPr lang="en-US" altLang="zh-CN" sz="1600" dirty="0">
                <a:solidFill>
                  <a:schemeClr val="tx1"/>
                </a:solidFill>
              </a:rPr>
              <a:t>you to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Remind you that Cognitive Foundations should be compact and focused.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must be willing to make an effort to finish your assignments.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18059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3" y="3020359"/>
            <a:ext cx="5970493" cy="2031325"/>
          </a:xfrm>
          <a:prstGeom prst="rect">
            <a:avLst/>
          </a:prstGeom>
          <a:noFill/>
        </p:spPr>
        <p:txBody>
          <a:bodyPr wrap="square" rtlCol="0">
            <a:spAutoFit/>
          </a:bodyPr>
          <a:lstStyle/>
          <a:p>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3"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5" y="2610845"/>
            <a:ext cx="2007281" cy="307777"/>
          </a:xfrm>
          <a:prstGeom prst="rect">
            <a:avLst/>
          </a:prstGeom>
          <a:noFill/>
        </p:spPr>
        <p:txBody>
          <a:bodyPr wrap="none" rtlCol="0">
            <a:spAutoFit/>
          </a:bodyPr>
          <a:lstStyle/>
          <a:p>
            <a:pPr algn="ctr"/>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0"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89" y="4355440"/>
            <a:ext cx="1518364" cy="307777"/>
          </a:xfrm>
          <a:prstGeom prst="rect">
            <a:avLst/>
          </a:prstGeom>
          <a:noFill/>
        </p:spPr>
        <p:txBody>
          <a:bodyPr wrap="none" rtlCol="0">
            <a:spAutoFit/>
          </a:bodyPr>
          <a:lstStyle/>
          <a:p>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39" y="669911"/>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0" y="2135931"/>
            <a:ext cx="1776448" cy="307777"/>
          </a:xfrm>
          <a:prstGeom prst="rect">
            <a:avLst/>
          </a:prstGeom>
          <a:noFill/>
        </p:spPr>
        <p:txBody>
          <a:bodyPr wrap="none" rtlCol="0">
            <a:spAutoFit/>
          </a:bodyPr>
          <a:lstStyle/>
          <a:p>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4" y="1075195"/>
            <a:ext cx="761748" cy="523220"/>
          </a:xfrm>
          <a:prstGeom prst="rect">
            <a:avLst/>
          </a:prstGeom>
          <a:noFill/>
        </p:spPr>
        <p:txBody>
          <a:bodyPr wrap="none" rtlCol="0">
            <a:spAutoFit/>
          </a:bodyPr>
          <a:lstStyle/>
          <a:p>
            <a:pPr algn="ctr"/>
            <a:r>
              <a:rPr lang="en-US" dirty="0"/>
              <a:t>a</a:t>
            </a:r>
            <a:r>
              <a:rPr lang="en-TW" dirty="0"/>
              <a:t>dvisor</a:t>
            </a:r>
          </a:p>
          <a:p>
            <a:pPr algn="ctr"/>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4"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6" y="2400211"/>
            <a:ext cx="1327185" cy="307777"/>
          </a:xfrm>
          <a:prstGeom prst="rect">
            <a:avLst/>
          </a:prstGeom>
          <a:noFill/>
        </p:spPr>
        <p:txBody>
          <a:bodyPr wrap="square" rtlCol="0">
            <a:spAutoFit/>
          </a:bodyPr>
          <a:lstStyle/>
          <a:p>
            <a:pPr algn="ctr"/>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2" y="1043051"/>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7" y="2596876"/>
            <a:ext cx="1479892" cy="307777"/>
          </a:xfrm>
          <a:prstGeom prst="rect">
            <a:avLst/>
          </a:prstGeom>
          <a:noFill/>
        </p:spPr>
        <p:txBody>
          <a:bodyPr wrap="none" rtlCol="0">
            <a:spAutoFit/>
          </a:bodyPr>
          <a:lstStyle/>
          <a:p>
            <a:pPr algn="ctr"/>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0" y="1801523"/>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1" y="1275166"/>
            <a:ext cx="2452916" cy="523220"/>
          </a:xfrm>
          <a:prstGeom prst="rect">
            <a:avLst/>
          </a:prstGeom>
          <a:noFill/>
        </p:spPr>
        <p:txBody>
          <a:bodyPr wrap="none" rtlCol="0">
            <a:spAutoFit/>
          </a:bodyPr>
          <a:lstStyle/>
          <a:p>
            <a:pPr algn="ctr"/>
            <a:r>
              <a:rPr lang="en-US" dirty="0"/>
              <a:t>Members of</a:t>
            </a:r>
          </a:p>
          <a:p>
            <a:pPr algn="ctr"/>
            <a:r>
              <a:rPr lang="en-US" dirty="0"/>
              <a:t> the same bird watching club</a:t>
            </a:r>
            <a:endParaRPr lang="en-TW" dirty="0"/>
          </a:p>
        </p:txBody>
      </p:sp>
    </p:spTree>
    <p:extLst>
      <p:ext uri="{BB962C8B-B14F-4D97-AF65-F5344CB8AC3E}">
        <p14:creationId xmlns:p14="http://schemas.microsoft.com/office/powerpoint/2010/main" val="1429183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59" y="4796059"/>
            <a:ext cx="8520599" cy="400110"/>
          </a:xfrm>
          <a:prstGeom prst="rect">
            <a:avLst/>
          </a:prstGeom>
        </p:spPr>
        <p:txBody>
          <a:bodyPr wrap="square">
            <a:spAutoFit/>
          </a:bodyPr>
          <a:lstStyle/>
          <a:p>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5"/>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0" y="3875902"/>
            <a:ext cx="742511" cy="307777"/>
          </a:xfrm>
          <a:prstGeom prst="rect">
            <a:avLst/>
          </a:prstGeom>
          <a:noFill/>
        </p:spPr>
        <p:txBody>
          <a:bodyPr wrap="none" rtlCol="0">
            <a:spAutoFit/>
          </a:bodyPr>
          <a:lstStyle/>
          <a:p>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0" y="1234919"/>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5" y="2788573"/>
            <a:ext cx="522900" cy="307777"/>
          </a:xfrm>
          <a:prstGeom prst="rect">
            <a:avLst/>
          </a:prstGeom>
          <a:noFill/>
        </p:spPr>
        <p:txBody>
          <a:bodyPr wrap="none" rtlCol="0">
            <a:spAutoFit/>
          </a:bodyPr>
          <a:lstStyle/>
          <a:p>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4" y="2693448"/>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49" y="4226055"/>
            <a:ext cx="841897" cy="307777"/>
          </a:xfrm>
          <a:prstGeom prst="rect">
            <a:avLst/>
          </a:prstGeom>
          <a:noFill/>
        </p:spPr>
        <p:txBody>
          <a:bodyPr wrap="none" rtlCol="0">
            <a:spAutoFit/>
          </a:bodyPr>
          <a:lstStyle/>
          <a:p>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5" y="2334465"/>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0" y="3918278"/>
            <a:ext cx="851515" cy="307777"/>
          </a:xfrm>
          <a:prstGeom prst="rect">
            <a:avLst/>
          </a:prstGeom>
          <a:noFill/>
        </p:spPr>
        <p:txBody>
          <a:bodyPr wrap="none" rtlCol="0">
            <a:spAutoFit/>
          </a:bodyPr>
          <a:lstStyle/>
          <a:p>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7"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89" y="728461"/>
            <a:ext cx="2550698" cy="523220"/>
          </a:xfrm>
          <a:prstGeom prst="rect">
            <a:avLst/>
          </a:prstGeom>
          <a:noFill/>
        </p:spPr>
        <p:txBody>
          <a:bodyPr wrap="none" rtlCol="0">
            <a:spAutoFit/>
          </a:bodyPr>
          <a:lstStyle/>
          <a:p>
            <a:pPr algn="ctr"/>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41601149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12043</TotalTime>
  <Words>2108</Words>
  <Application>Microsoft Macintosh PowerPoint</Application>
  <PresentationFormat>On-screen Show (16:9)</PresentationFormat>
  <Paragraphs>302</Paragraphs>
  <Slides>37</Slides>
  <Notes>11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37</vt:i4>
      </vt:variant>
    </vt:vector>
  </HeadingPairs>
  <TitlesOfParts>
    <vt:vector size="49" baseType="lpstr">
      <vt:lpstr>Exo 2</vt:lpstr>
      <vt:lpstr>Open Sans</vt:lpstr>
      <vt:lpstr>Roboto Condensed Light</vt:lpstr>
      <vt:lpstr>Weibei SC</vt:lpstr>
      <vt:lpstr>Arial</vt:lpstr>
      <vt:lpstr>Britannic Bold</vt:lpstr>
      <vt:lpstr>Calibri</vt:lpstr>
      <vt:lpstr>Cambria Math</vt:lpstr>
      <vt:lpstr>Helvetica</vt:lpstr>
      <vt:lpstr>Times New Roman</vt:lpstr>
      <vt:lpstr>Simple Light</vt:lpstr>
      <vt:lpstr>Tech Newsletter by Slidesgo</vt:lpstr>
      <vt:lpstr>超越学科界限的认知基础 Transdisciplinary Cognitive Foundation  Preparing for Final Presentation Week 14</vt:lpstr>
      <vt:lpstr>All computable content can be organized into a single Tapestry</vt:lpstr>
      <vt:lpstr>Some Natural Language Processing Tutorials</vt:lpstr>
      <vt:lpstr>PowerPoint Presentation</vt:lpstr>
      <vt:lpstr>Universality is in your pocket (cellphone)</vt:lpstr>
      <vt:lpstr>Did you watch the video on Types?</vt:lpstr>
      <vt:lpstr>PowerPoint Presentation</vt:lpstr>
      <vt:lpstr>The Members of a Bird Watching Club</vt:lpstr>
      <vt:lpstr>Bird Watcher and Combinatorics</vt:lpstr>
      <vt:lpstr>Be Persistent…</vt:lpstr>
      <vt:lpstr>An Inherited Idea: Function Currying</vt:lpstr>
      <vt:lpstr>The Five Combinators</vt:lpstr>
      <vt:lpstr>An issue in Name Space Management</vt:lpstr>
      <vt:lpstr>Color code and rearrange the “Balanced Index”</vt:lpstr>
      <vt:lpstr>Color code and rearrange the “Balanced Index”</vt:lpstr>
      <vt:lpstr>PowerPoint Presentation</vt:lpstr>
      <vt:lpstr>The Abstract and Concrete Domains</vt:lpstr>
      <vt:lpstr>PowerPoint Presentation</vt:lpstr>
      <vt:lpstr>Accountants’ Ouroboros</vt:lpstr>
      <vt:lpstr>A Quick Review of Universal Objects  in Category Theory</vt:lpstr>
      <vt:lpstr>The Three Stages of the Cognitive Ladder</vt:lpstr>
      <vt:lpstr>How big is the size of What If possibilities?</vt:lpstr>
      <vt:lpstr>What foundation is universally trust-worthy?</vt:lpstr>
      <vt:lpstr>A Unifying Formula by Stuart Kauffman</vt:lpstr>
      <vt:lpstr>What is the idea of Nature?</vt:lpstr>
      <vt:lpstr>What is a “Self” ?</vt:lpstr>
      <vt:lpstr>PowerPoint Presentation</vt:lpstr>
      <vt:lpstr>Operationalizing the Cybernetics</vt:lpstr>
      <vt:lpstr>What, How and Why of “operationalization”</vt:lpstr>
      <vt:lpstr>Kuhn Cycle: the evolution of a Namespace</vt:lpstr>
      <vt:lpstr>A Multi-Scale Collective Cognitive Processes </vt:lpstr>
      <vt:lpstr>Some Emblems (Mandala)</vt:lpstr>
      <vt:lpstr>Try to get to the Primary Source through Data</vt:lpstr>
      <vt:lpstr>Data-driven Workflows are alive, globally!  (Github Action)</vt:lpstr>
      <vt:lpstr>Universality is in your pocket (cellphone)</vt:lpstr>
      <vt:lpstr>A curriculum based on Data-assimilation Orientation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1776</cp:revision>
  <dcterms:modified xsi:type="dcterms:W3CDTF">2020-12-17T04:37:33Z</dcterms:modified>
</cp:coreProperties>
</file>